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10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>
          <a:xfrm>
            <a:off x="0" y="12192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 userDrawn="1"/>
        </p:nvSpPr>
        <p:spPr>
          <a:xfrm>
            <a:off x="0" y="12192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UNI-Demands: A MERN-Based Multi-Vendor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41B86-D55E-3205-2542-792ABFFE4D4F}"/>
              </a:ext>
            </a:extLst>
          </p:cNvPr>
          <p:cNvSpPr txBox="1"/>
          <p:nvPr/>
        </p:nvSpPr>
        <p:spPr>
          <a:xfrm>
            <a:off x="793790" y="4861932"/>
            <a:ext cx="3365615" cy="118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Submitted To:-</a:t>
            </a:r>
          </a:p>
          <a:p>
            <a:pPr>
              <a:lnSpc>
                <a:spcPts val="2850"/>
              </a:lnSpc>
            </a:pPr>
            <a:r>
              <a:rPr lang="en-US" dirty="0">
                <a:latin typeface="Times New Roman" panose="02020603050405020304" pitchFamily="18" charset="0"/>
                <a:ea typeface="Inter" panose="020B0604020202020204" charset="0"/>
                <a:cs typeface="Times New Roman" panose="02020603050405020304" pitchFamily="18" charset="0"/>
              </a:rPr>
              <a:t>Ms. Mehak Kohli</a:t>
            </a:r>
          </a:p>
          <a:p>
            <a:pPr>
              <a:lnSpc>
                <a:spcPts val="2850"/>
              </a:lnSpc>
            </a:pPr>
            <a:r>
              <a:rPr lang="en-US" dirty="0">
                <a:latin typeface="Times New Roman" panose="02020603050405020304" pitchFamily="18" charset="0"/>
                <a:ea typeface="Inter" panose="020B0604020202020204" charset="0"/>
                <a:cs typeface="Times New Roman" panose="02020603050405020304" pitchFamily="18" charset="0"/>
              </a:rPr>
              <a:t>Assistant Professor CSE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B29F7-0C07-9E9F-F3B0-7C4098A6224A}"/>
              </a:ext>
            </a:extLst>
          </p:cNvPr>
          <p:cNvSpPr txBox="1"/>
          <p:nvPr/>
        </p:nvSpPr>
        <p:spPr>
          <a:xfrm>
            <a:off x="5675971" y="4861932"/>
            <a:ext cx="2765502" cy="11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Submitted By:-</a:t>
            </a:r>
          </a:p>
          <a:p>
            <a:pPr>
              <a:lnSpc>
                <a:spcPts val="2850"/>
              </a:lnSpc>
            </a:pPr>
            <a:r>
              <a:rPr lang="en-US" dirty="0">
                <a:latin typeface="Times New Roman" panose="02020603050405020304" pitchFamily="18" charset="0"/>
                <a:ea typeface="Inter" panose="020B0604020202020204" charset="0"/>
                <a:cs typeface="Times New Roman" panose="02020603050405020304" pitchFamily="18" charset="0"/>
              </a:rPr>
              <a:t>Amrik Singh</a:t>
            </a:r>
          </a:p>
          <a:p>
            <a:pPr>
              <a:lnSpc>
                <a:spcPts val="2850"/>
              </a:lnSpc>
            </a:pPr>
            <a:r>
              <a:rPr lang="en-US" dirty="0">
                <a:latin typeface="Times New Roman" panose="02020603050405020304" pitchFamily="18" charset="0"/>
                <a:ea typeface="Inter" panose="020B0604020202020204" charset="0"/>
                <a:cs typeface="Times New Roman" panose="02020603050405020304" pitchFamily="18" charset="0"/>
              </a:rPr>
              <a:t>12200252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1852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Challenges Faced &amp; Lessons Learned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202501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6748" y="2217658"/>
            <a:ext cx="34728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Payment Gateway Integration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316748" y="263425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Navigating complex APIs and security protocols for seamless payment processing.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344316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6748" y="3635812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Image Handling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16748" y="4052411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Optimizing image upload, storage, and hosting for performance and scalability.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486132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6748" y="5053965"/>
            <a:ext cx="277082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Authentication Security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316748" y="5470565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Implementing robust authentication mechanisms to protect user data and prevent fraud.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770" y="627947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6748" y="6472118"/>
            <a:ext cx="267069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 Optimization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316748" y="688871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Designing and fine-tuning the MongoDB schema for efficient data retrieval and storage.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2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9158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546628"/>
            <a:ext cx="7556421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720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4721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827145"/>
            <a:ext cx="7556421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9" name="Text 6"/>
          <p:cNvSpPr/>
          <p:nvPr/>
        </p:nvSpPr>
        <p:spPr>
          <a:xfrm>
            <a:off x="793790" y="4001453"/>
            <a:ext cx="3185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Wallet &amp; reward points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47526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107662"/>
            <a:ext cx="7556421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2" name="Text 9"/>
          <p:cNvSpPr/>
          <p:nvPr/>
        </p:nvSpPr>
        <p:spPr>
          <a:xfrm>
            <a:off x="793790" y="5281970"/>
            <a:ext cx="4800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AI-based product recommendation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93790" y="60331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6388179"/>
            <a:ext cx="7556421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5" name="Text 12"/>
          <p:cNvSpPr/>
          <p:nvPr/>
        </p:nvSpPr>
        <p:spPr>
          <a:xfrm>
            <a:off x="793790" y="6562487"/>
            <a:ext cx="30176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Live delivery tracking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16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10571"/>
            <a:ext cx="3664744" cy="3536752"/>
          </a:xfrm>
          <a:prstGeom prst="roundRect">
            <a:avLst>
              <a:gd name="adj" fmla="val 269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37484" y="1967865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Project solves campus commerce problems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2812613"/>
            <a:ext cx="315015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platform directly addresses the challenges faced by students and vendors in the university community, providing a streamlined solution.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1710571"/>
            <a:ext cx="3664863" cy="3536752"/>
          </a:xfrm>
          <a:prstGeom prst="roundRect">
            <a:avLst>
              <a:gd name="adj" fmla="val 269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29042" y="1967865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Improves efficiency &amp; convenience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2812613"/>
            <a:ext cx="315027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University Marketplace enhances the overall buying and selling experience through intuitive design, secure processes, and real-time updates.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4137"/>
            <a:ext cx="7556421" cy="2093714"/>
          </a:xfrm>
          <a:prstGeom prst="roundRect">
            <a:avLst>
              <a:gd name="adj" fmla="val 4550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37484" y="5731431"/>
            <a:ext cx="4561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Ready for real-world deployment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221849"/>
            <a:ext cx="704183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With robust architecture, comprehensive features, and successful testing, the platform is prepared for immediate implementation and impact.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635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39117" y="2412443"/>
            <a:ext cx="12754942" cy="1162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39477" y="24534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4058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7" name="Text 4"/>
          <p:cNvSpPr/>
          <p:nvPr/>
        </p:nvSpPr>
        <p:spPr>
          <a:xfrm>
            <a:off x="793790" y="5958959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74C15-E092-DE5F-7F25-4A470DBB6A42}"/>
              </a:ext>
            </a:extLst>
          </p:cNvPr>
          <p:cNvSpPr txBox="1"/>
          <p:nvPr/>
        </p:nvSpPr>
        <p:spPr>
          <a:xfrm>
            <a:off x="5058105" y="3006804"/>
            <a:ext cx="47169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latin typeface="Bahnschrift Light SemiCondensed" panose="020B0502040204020203" pitchFamily="34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629" y="539948"/>
            <a:ext cx="7769542" cy="122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Campus Commerce Conundrum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3629" y="2061448"/>
            <a:ext cx="3786545" cy="3188256"/>
          </a:xfrm>
          <a:prstGeom prst="roundRect">
            <a:avLst>
              <a:gd name="adj" fmla="val 2587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377583" y="2265402"/>
            <a:ext cx="589002" cy="589002"/>
          </a:xfrm>
          <a:prstGeom prst="roundRect">
            <a:avLst>
              <a:gd name="adj" fmla="val 15523013"/>
            </a:avLst>
          </a:prstGeom>
          <a:solidFill>
            <a:srgbClr val="E6DED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9508" y="2427327"/>
            <a:ext cx="265033" cy="2650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77583" y="3050738"/>
            <a:ext cx="280749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Disjointed Transactions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377583" y="3475315"/>
            <a:ext cx="3378637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Students and campus vendors face significant hurdles in buying and selling products and services within the university community.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0156508" y="2061448"/>
            <a:ext cx="3786664" cy="3188256"/>
          </a:xfrm>
          <a:prstGeom prst="roundRect">
            <a:avLst>
              <a:gd name="adj" fmla="val 2587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10360462" y="2265402"/>
            <a:ext cx="589002" cy="589002"/>
          </a:xfrm>
          <a:prstGeom prst="roundRect">
            <a:avLst>
              <a:gd name="adj" fmla="val 15523013"/>
            </a:avLst>
          </a:prstGeom>
          <a:solidFill>
            <a:srgbClr val="E6DED2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2387" y="2427327"/>
            <a:ext cx="265033" cy="2650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0462" y="3050738"/>
            <a:ext cx="262497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Lack of Centralization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360462" y="3475315"/>
            <a:ext cx="3378756" cy="1570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There is no dedicated, centralized platform for the campus community, leading to inefficient exchanges and missed opportunities.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173629" y="5446038"/>
            <a:ext cx="7769542" cy="2245995"/>
          </a:xfrm>
          <a:prstGeom prst="roundRect">
            <a:avLst>
              <a:gd name="adj" fmla="val 3672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377583" y="5649992"/>
            <a:ext cx="589002" cy="589002"/>
          </a:xfrm>
          <a:prstGeom prst="roundRect">
            <a:avLst>
              <a:gd name="adj" fmla="val 15523013"/>
            </a:avLst>
          </a:prstGeom>
          <a:solidFill>
            <a:srgbClr val="E6DED2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9508" y="5811917"/>
            <a:ext cx="265033" cy="26503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77583" y="6435328"/>
            <a:ext cx="245447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Manual &amp; Insecure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377583" y="6859905"/>
            <a:ext cx="736163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Current methods often involve manual payments, which lack security, and an absence of robust authentication for users.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993" y="776407"/>
            <a:ext cx="7730014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Our Solution: A Unified University Marketplace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6993" y="2341959"/>
            <a:ext cx="7730014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propose an intuitive and secure online marketplace tailored specifically for the university ecosystem.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6993" y="3215640"/>
            <a:ext cx="3764042" cy="2179439"/>
          </a:xfrm>
          <a:prstGeom prst="roundRect">
            <a:avLst>
              <a:gd name="adj" fmla="val 5035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84133" y="3215640"/>
            <a:ext cx="91440" cy="2179439"/>
          </a:xfrm>
          <a:prstGeom prst="roundRect">
            <a:avLst>
              <a:gd name="adj" fmla="val 92789"/>
            </a:avLst>
          </a:prstGeom>
          <a:solidFill>
            <a:srgbClr val="E6DED2"/>
          </a:solidFill>
          <a:ln/>
        </p:spPr>
      </p:sp>
      <p:sp>
        <p:nvSpPr>
          <p:cNvPr id="7" name="Text 4"/>
          <p:cNvSpPr/>
          <p:nvPr/>
        </p:nvSpPr>
        <p:spPr>
          <a:xfrm>
            <a:off x="1000363" y="3440430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Tailored Platform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00363" y="3877270"/>
            <a:ext cx="3245882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 online marketplace exclusively designed for university students and approved campus vendors.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2965" y="3215640"/>
            <a:ext cx="3764042" cy="2179439"/>
          </a:xfrm>
          <a:prstGeom prst="roundRect">
            <a:avLst>
              <a:gd name="adj" fmla="val 5035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4650105" y="3215640"/>
            <a:ext cx="91440" cy="2179439"/>
          </a:xfrm>
          <a:prstGeom prst="roundRect">
            <a:avLst>
              <a:gd name="adj" fmla="val 92789"/>
            </a:avLst>
          </a:prstGeom>
          <a:solidFill>
            <a:srgbClr val="E6DED2"/>
          </a:solidFill>
          <a:ln/>
        </p:spPr>
      </p:sp>
      <p:sp>
        <p:nvSpPr>
          <p:cNvPr id="11" name="Text 8"/>
          <p:cNvSpPr/>
          <p:nvPr/>
        </p:nvSpPr>
        <p:spPr>
          <a:xfrm>
            <a:off x="4966335" y="3440430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Seamless Commerce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966335" y="3877270"/>
            <a:ext cx="3245882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Features include secure authentication, easy product listing, efficient ordering, and integrated payment solutions.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6993" y="5597009"/>
            <a:ext cx="3764042" cy="1856184"/>
          </a:xfrm>
          <a:prstGeom prst="roundRect">
            <a:avLst>
              <a:gd name="adj" fmla="val 5911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684133" y="5597009"/>
            <a:ext cx="91440" cy="1856184"/>
          </a:xfrm>
          <a:prstGeom prst="roundRect">
            <a:avLst>
              <a:gd name="adj" fmla="val 92789"/>
            </a:avLst>
          </a:prstGeom>
          <a:solidFill>
            <a:srgbClr val="E6DED2"/>
          </a:solidFill>
          <a:ln/>
        </p:spPr>
      </p:sp>
      <p:sp>
        <p:nvSpPr>
          <p:cNvPr id="15" name="Text 12"/>
          <p:cNvSpPr/>
          <p:nvPr/>
        </p:nvSpPr>
        <p:spPr>
          <a:xfrm>
            <a:off x="1000363" y="5821799"/>
            <a:ext cx="280154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End-to-End Experience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000363" y="6258639"/>
            <a:ext cx="3245882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Comprehensive delivery options and built-in communication tools to streamline transactions.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2186" y="845463"/>
            <a:ext cx="7992428" cy="1028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Project Objectives: Enhancing Campus Commerce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62186" y="2120384"/>
            <a:ext cx="164425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62186" y="2377083"/>
            <a:ext cx="7992428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6062186" y="2504956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Unified Platform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62186" y="2860596"/>
            <a:ext cx="7992428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 create a single, accessible platform that connects both buyers and sellers within the university community.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62186" y="3674864"/>
            <a:ext cx="164425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062186" y="3931563"/>
            <a:ext cx="7992428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0" name="Text 7"/>
          <p:cNvSpPr/>
          <p:nvPr/>
        </p:nvSpPr>
        <p:spPr>
          <a:xfrm>
            <a:off x="6062186" y="4059436"/>
            <a:ext cx="233314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Intuitive User Interface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62186" y="4415076"/>
            <a:ext cx="79924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Develop a simple and user-friendly interface for effortless browsing, product listing, and purchasing.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062186" y="4966097"/>
            <a:ext cx="164425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062186" y="5222796"/>
            <a:ext cx="7992428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4" name="Text 11"/>
          <p:cNvSpPr/>
          <p:nvPr/>
        </p:nvSpPr>
        <p:spPr>
          <a:xfrm>
            <a:off x="6062186" y="5350669"/>
            <a:ext cx="212062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Expedited Processing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062186" y="5706308"/>
            <a:ext cx="79924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Ensure fast order processing, with immediate SMS and email confirmations for all transactions.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062186" y="6257330"/>
            <a:ext cx="164425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62186" y="6514028"/>
            <a:ext cx="7992428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8" name="Text 15"/>
          <p:cNvSpPr/>
          <p:nvPr/>
        </p:nvSpPr>
        <p:spPr>
          <a:xfrm>
            <a:off x="6062186" y="6641902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Secure Payments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62186" y="6997541"/>
            <a:ext cx="79924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 robust and secure online payment gateways for peace of mind and reliable transactions.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682" y="705683"/>
            <a:ext cx="7025045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Our Robust Technology Stack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5682" y="1823680"/>
            <a:ext cx="248459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Frontend Excellence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95682" y="2332911"/>
            <a:ext cx="363390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ReactJS: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Dynamic user interfaces.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5682" y="2720340"/>
            <a:ext cx="363390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Redux: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Predictable state management.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5682" y="3425666"/>
            <a:ext cx="363390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Tailwind CSS / Material UI: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Modern, responsive design.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5682" y="4260175"/>
            <a:ext cx="248459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Backend Power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95682" y="4769406"/>
            <a:ext cx="363390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Node.js: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Scalable server-side applications.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5682" y="5474732"/>
            <a:ext cx="363390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Express.js: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Robust API development.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95682" y="6309241"/>
            <a:ext cx="248459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Persistence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95682" y="6818471"/>
            <a:ext cx="363390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MongoDB: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Flexible, NoSQL database.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2031" y="1823680"/>
            <a:ext cx="267962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Secure Authentication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822031" y="2332911"/>
            <a:ext cx="363390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JWT: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Token-based security.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822031" y="2720340"/>
            <a:ext cx="363390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OTP / Email Verification: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Multi-factor user authentication.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4822031" y="3554849"/>
            <a:ext cx="277356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Deployment &amp; Services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4822031" y="4064079"/>
            <a:ext cx="363390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Render / Vercel / Cloud: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Reliable hosting solutions.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4822031" y="4769406"/>
            <a:ext cx="363390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Twilio SMS: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Real-time notifications.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4822031" y="5474732"/>
            <a:ext cx="363390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Nodemailer: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Email delivery services.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4822031" y="6180058"/>
            <a:ext cx="363390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Razorpay / Stripe:</a:t>
            </a: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Integrated payment gateways.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757" y="178772"/>
            <a:ext cx="5564267" cy="470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System Architecture Overview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15033" y="748061"/>
            <a:ext cx="13575744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high-level view of how our University Marketplace operates, ensuring secure and efficient interactions.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86" y="958647"/>
            <a:ext cx="9291757" cy="73759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78679" y="4404413"/>
            <a:ext cx="1669791" cy="152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University Marketplace Data Flow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10650" y="2304666"/>
            <a:ext cx="2484111" cy="38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Client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110650" y="2795082"/>
            <a:ext cx="2484111" cy="610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User-facing application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970112" y="2113760"/>
            <a:ext cx="2484111" cy="763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Payment Gateway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970112" y="2985988"/>
            <a:ext cx="2484111" cy="610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External transaction processor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970112" y="7151132"/>
            <a:ext cx="2484111" cy="38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970112" y="7641548"/>
            <a:ext cx="2484111" cy="610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Persistent data storage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110650" y="7151132"/>
            <a:ext cx="2484111" cy="38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Server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110650" y="7641548"/>
            <a:ext cx="2484111" cy="610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Business logic and processing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9006635" y="4693960"/>
            <a:ext cx="2538413" cy="38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API Layer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006635" y="5184377"/>
            <a:ext cx="2538413" cy="610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Handles requests and routing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3060551" y="4516630"/>
            <a:ext cx="2538413" cy="763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Authentication Service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3060551" y="5388858"/>
            <a:ext cx="2538413" cy="610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External identity provider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527328" y="9142095"/>
            <a:ext cx="13575744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architecture ensures a smooth data flow, robust security measures, and efficient handling of all user requests and transactions.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537" y="533162"/>
            <a:ext cx="9808964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Features: Empowering Campus Trade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8537" y="1817370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FDFBF7"/>
          </a:solidFill>
          <a:ln/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678537" y="1794510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E6DED2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526619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1967" y="1701046"/>
            <a:ext cx="232648" cy="2326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5231" y="2302073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Secure Access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95231" y="2721412"/>
            <a:ext cx="6106358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Robust Login and Signup with OTP/Email verification for enhanced security.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2117" y="1817370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FDFBF7"/>
          </a:solidFill>
          <a:ln/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7412117" y="1794510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E6DED2"/>
          </a:solidFill>
          <a:ln/>
        </p:spPr>
      </p:sp>
      <p:sp>
        <p:nvSpPr>
          <p:cNvPr id="11" name="Shape 8"/>
          <p:cNvSpPr/>
          <p:nvPr/>
        </p:nvSpPr>
        <p:spPr>
          <a:xfrm>
            <a:off x="10391120" y="1526619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5547" y="1701046"/>
            <a:ext cx="232648" cy="23264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28811" y="2302073"/>
            <a:ext cx="265223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Localized Marketplace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628811" y="2721412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University-specific marketplaces tailored to campus communities.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678537" y="4042767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FDFBF7"/>
          </a:solidFill>
          <a:ln/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6" name="Shape 12"/>
          <p:cNvSpPr/>
          <p:nvPr/>
        </p:nvSpPr>
        <p:spPr>
          <a:xfrm>
            <a:off x="678537" y="4019907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E6DED2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3752017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1967" y="3926443"/>
            <a:ext cx="232648" cy="23264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95231" y="4527471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Vendor Tools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895231" y="4946809"/>
            <a:ext cx="6106358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Comprehensive product management (Add, Edit, Delete) for vendors.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12117" y="4042767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FDFBF7"/>
          </a:solidFill>
          <a:ln/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2" name="Shape 17"/>
          <p:cNvSpPr/>
          <p:nvPr/>
        </p:nvSpPr>
        <p:spPr>
          <a:xfrm>
            <a:off x="7412117" y="4019907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E6DED2"/>
          </a:solidFill>
          <a:ln/>
        </p:spPr>
      </p:sp>
      <p:sp>
        <p:nvSpPr>
          <p:cNvPr id="23" name="Shape 18"/>
          <p:cNvSpPr/>
          <p:nvPr/>
        </p:nvSpPr>
        <p:spPr>
          <a:xfrm>
            <a:off x="10391120" y="3752017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5547" y="3926443"/>
            <a:ext cx="232648" cy="23264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28811" y="4527471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Seamless Shopping</a:t>
            </a:r>
            <a:endParaRPr lang="en-US" sz="1900" dirty="0"/>
          </a:p>
        </p:txBody>
      </p:sp>
      <p:sp>
        <p:nvSpPr>
          <p:cNvPr id="26" name="Text 20"/>
          <p:cNvSpPr/>
          <p:nvPr/>
        </p:nvSpPr>
        <p:spPr>
          <a:xfrm>
            <a:off x="7628811" y="4946809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Intuitive Cart and Checkout process for buyers.</a:t>
            </a:r>
            <a:endParaRPr lang="en-US" sz="1500" dirty="0"/>
          </a:p>
        </p:txBody>
      </p:sp>
      <p:sp>
        <p:nvSpPr>
          <p:cNvPr id="27" name="Shape 21"/>
          <p:cNvSpPr/>
          <p:nvPr/>
        </p:nvSpPr>
        <p:spPr>
          <a:xfrm>
            <a:off x="678537" y="6268164"/>
            <a:ext cx="6539746" cy="1430774"/>
          </a:xfrm>
          <a:prstGeom prst="roundRect">
            <a:avLst>
              <a:gd name="adj" fmla="val 7669"/>
            </a:avLst>
          </a:prstGeom>
          <a:solidFill>
            <a:srgbClr val="FDFBF7"/>
          </a:solidFill>
          <a:ln/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8" name="Shape 22"/>
          <p:cNvSpPr/>
          <p:nvPr/>
        </p:nvSpPr>
        <p:spPr>
          <a:xfrm>
            <a:off x="678537" y="6245304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E6DED2"/>
          </a:solidFill>
          <a:ln/>
        </p:spPr>
      </p:sp>
      <p:sp>
        <p:nvSpPr>
          <p:cNvPr id="29" name="Shape 23"/>
          <p:cNvSpPr/>
          <p:nvPr/>
        </p:nvSpPr>
        <p:spPr>
          <a:xfrm>
            <a:off x="3657540" y="5977414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31967" y="6151840"/>
            <a:ext cx="232648" cy="232648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895231" y="6752868"/>
            <a:ext cx="243030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Integrated Payments</a:t>
            </a:r>
            <a:endParaRPr lang="en-US" sz="1900" dirty="0"/>
          </a:p>
        </p:txBody>
      </p:sp>
      <p:sp>
        <p:nvSpPr>
          <p:cNvPr id="32" name="Text 25"/>
          <p:cNvSpPr/>
          <p:nvPr/>
        </p:nvSpPr>
        <p:spPr>
          <a:xfrm>
            <a:off x="895231" y="7172206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Secure online payment options for all transactions.</a:t>
            </a:r>
            <a:endParaRPr lang="en-US" sz="1500" dirty="0"/>
          </a:p>
        </p:txBody>
      </p:sp>
      <p:sp>
        <p:nvSpPr>
          <p:cNvPr id="33" name="Shape 26"/>
          <p:cNvSpPr/>
          <p:nvPr/>
        </p:nvSpPr>
        <p:spPr>
          <a:xfrm>
            <a:off x="7412117" y="6268164"/>
            <a:ext cx="6539746" cy="1430774"/>
          </a:xfrm>
          <a:prstGeom prst="roundRect">
            <a:avLst>
              <a:gd name="adj" fmla="val 7669"/>
            </a:avLst>
          </a:prstGeom>
          <a:solidFill>
            <a:srgbClr val="FDFBF7"/>
          </a:solidFill>
          <a:ln/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34" name="Shape 27"/>
          <p:cNvSpPr/>
          <p:nvPr/>
        </p:nvSpPr>
        <p:spPr>
          <a:xfrm>
            <a:off x="7412117" y="6245304"/>
            <a:ext cx="6539746" cy="91440"/>
          </a:xfrm>
          <a:prstGeom prst="roundRect">
            <a:avLst>
              <a:gd name="adj" fmla="val 89057"/>
            </a:avLst>
          </a:prstGeom>
          <a:solidFill>
            <a:srgbClr val="E6DED2"/>
          </a:solidFill>
          <a:ln/>
        </p:spPr>
      </p:sp>
      <p:sp>
        <p:nvSpPr>
          <p:cNvPr id="35" name="Shape 28"/>
          <p:cNvSpPr/>
          <p:nvPr/>
        </p:nvSpPr>
        <p:spPr>
          <a:xfrm>
            <a:off x="10391120" y="5977414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65547" y="6151840"/>
            <a:ext cx="232648" cy="232648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628811" y="6752868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Order Visibility</a:t>
            </a:r>
            <a:endParaRPr lang="en-US" sz="1900" dirty="0"/>
          </a:p>
        </p:txBody>
      </p:sp>
      <p:sp>
        <p:nvSpPr>
          <p:cNvPr id="38" name="Text 30"/>
          <p:cNvSpPr/>
          <p:nvPr/>
        </p:nvSpPr>
        <p:spPr>
          <a:xfrm>
            <a:off x="7628811" y="7172206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Real-time order tracking and personalized profile dashboards.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422" y="567333"/>
            <a:ext cx="10192822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Visualizing the Platform: Key Screenshots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8422" y="1604605"/>
            <a:ext cx="1321355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glimpse into the user experience and functionality of the University Marketplace.</a:t>
            </a:r>
            <a:endParaRPr lang="en-US" sz="1550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6042" y="2803311"/>
            <a:ext cx="2510076" cy="1477835"/>
          </a:xfrm>
          <a:prstGeom prst="rect">
            <a:avLst/>
          </a:prstGeom>
        </p:spPr>
      </p:pic>
      <p:pic>
        <p:nvPicPr>
          <p:cNvPr id="5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88043" y="2968835"/>
            <a:ext cx="2510076" cy="1146788"/>
          </a:xfrm>
          <a:prstGeom prst="rect">
            <a:avLst/>
          </a:prstGeom>
        </p:spPr>
      </p:pic>
      <p:pic>
        <p:nvPicPr>
          <p:cNvPr id="6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60043" y="3020860"/>
            <a:ext cx="2510195" cy="1042857"/>
          </a:xfrm>
          <a:prstGeom prst="rect">
            <a:avLst/>
          </a:prstGeom>
        </p:spPr>
      </p:pic>
      <p:pic>
        <p:nvPicPr>
          <p:cNvPr id="7" name="Image 3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732163" y="3011961"/>
            <a:ext cx="2510076" cy="1060535"/>
          </a:xfrm>
          <a:prstGeom prst="rect">
            <a:avLst/>
          </a:prstGeom>
        </p:spPr>
      </p:pic>
      <p:pic>
        <p:nvPicPr>
          <p:cNvPr id="8" name="Image 4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404163" y="2516946"/>
            <a:ext cx="2510195" cy="2050685"/>
          </a:xfrm>
          <a:prstGeom prst="rect">
            <a:avLst/>
          </a:prstGeom>
        </p:spPr>
      </p:pic>
      <p:pic>
        <p:nvPicPr>
          <p:cNvPr id="9" name="Image 5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16042" y="5734970"/>
            <a:ext cx="2510076" cy="9587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870" y="527804"/>
            <a:ext cx="6214705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Testing &amp; Achieved Results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1870" y="1415534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71418" y="1615083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Transaction Success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71418" y="203001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Consistent successful transaction completion rates demonstrate system reliability.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870" y="3035618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71418" y="3235166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 Performance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1418" y="3650099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Achieved high performance and low latency for all API responses under various load conditions.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1870" y="4655701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71418" y="4855250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Real-Time Alerts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71418" y="5270182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Implemented and verified real-time email and SMS alerts for order updates and confirmations.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870" y="6275784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871418" y="6475333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Efficiency Boost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71418" y="689026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Demonstrated significant improvements in buying and selling efficiency for both students and vendors.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755</Words>
  <Application>Microsoft Office PowerPoint</Application>
  <PresentationFormat>Custom</PresentationFormat>
  <Paragraphs>132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Bahnschrift Light SemiCondensed</vt:lpstr>
      <vt:lpstr>Inter</vt:lpstr>
      <vt:lpstr>Noto Serif</vt:lpstr>
      <vt:lpstr>Noto Serif Light</vt:lpstr>
      <vt:lpstr>Noto Serif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Amrik Singh</cp:lastModifiedBy>
  <cp:revision>3</cp:revision>
  <dcterms:created xsi:type="dcterms:W3CDTF">2025-12-02T15:29:01Z</dcterms:created>
  <dcterms:modified xsi:type="dcterms:W3CDTF">2025-12-02T16:19:32Z</dcterms:modified>
</cp:coreProperties>
</file>